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2918400" cy="21945600"/>
  <p:notesSz cx="6858000" cy="9144000"/>
  <p:defaultTextStyle>
    <a:defPPr>
      <a:defRPr lang="en-US"/>
    </a:defPPr>
    <a:lvl1pPr marL="0" algn="l" defTabSz="2633366" rtl="0" eaLnBrk="1" latinLnBrk="0" hangingPunct="1">
      <a:defRPr sz="5184" kern="1200">
        <a:solidFill>
          <a:schemeClr val="tx1"/>
        </a:solidFill>
        <a:latin typeface="+mn-lt"/>
        <a:ea typeface="+mn-ea"/>
        <a:cs typeface="+mn-cs"/>
      </a:defRPr>
    </a:lvl1pPr>
    <a:lvl2pPr marL="1316683" algn="l" defTabSz="2633366" rtl="0" eaLnBrk="1" latinLnBrk="0" hangingPunct="1">
      <a:defRPr sz="5184" kern="1200">
        <a:solidFill>
          <a:schemeClr val="tx1"/>
        </a:solidFill>
        <a:latin typeface="+mn-lt"/>
        <a:ea typeface="+mn-ea"/>
        <a:cs typeface="+mn-cs"/>
      </a:defRPr>
    </a:lvl2pPr>
    <a:lvl3pPr marL="2633366" algn="l" defTabSz="2633366" rtl="0" eaLnBrk="1" latinLnBrk="0" hangingPunct="1">
      <a:defRPr sz="5184" kern="1200">
        <a:solidFill>
          <a:schemeClr val="tx1"/>
        </a:solidFill>
        <a:latin typeface="+mn-lt"/>
        <a:ea typeface="+mn-ea"/>
        <a:cs typeface="+mn-cs"/>
      </a:defRPr>
    </a:lvl3pPr>
    <a:lvl4pPr marL="3950050" algn="l" defTabSz="2633366" rtl="0" eaLnBrk="1" latinLnBrk="0" hangingPunct="1">
      <a:defRPr sz="5184" kern="1200">
        <a:solidFill>
          <a:schemeClr val="tx1"/>
        </a:solidFill>
        <a:latin typeface="+mn-lt"/>
        <a:ea typeface="+mn-ea"/>
        <a:cs typeface="+mn-cs"/>
      </a:defRPr>
    </a:lvl4pPr>
    <a:lvl5pPr marL="5266733" algn="l" defTabSz="2633366" rtl="0" eaLnBrk="1" latinLnBrk="0" hangingPunct="1">
      <a:defRPr sz="5184" kern="1200">
        <a:solidFill>
          <a:schemeClr val="tx1"/>
        </a:solidFill>
        <a:latin typeface="+mn-lt"/>
        <a:ea typeface="+mn-ea"/>
        <a:cs typeface="+mn-cs"/>
      </a:defRPr>
    </a:lvl5pPr>
    <a:lvl6pPr marL="6583417" algn="l" defTabSz="2633366" rtl="0" eaLnBrk="1" latinLnBrk="0" hangingPunct="1">
      <a:defRPr sz="5184" kern="1200">
        <a:solidFill>
          <a:schemeClr val="tx1"/>
        </a:solidFill>
        <a:latin typeface="+mn-lt"/>
        <a:ea typeface="+mn-ea"/>
        <a:cs typeface="+mn-cs"/>
      </a:defRPr>
    </a:lvl6pPr>
    <a:lvl7pPr marL="7900100" algn="l" defTabSz="2633366" rtl="0" eaLnBrk="1" latinLnBrk="0" hangingPunct="1">
      <a:defRPr sz="5184" kern="1200">
        <a:solidFill>
          <a:schemeClr val="tx1"/>
        </a:solidFill>
        <a:latin typeface="+mn-lt"/>
        <a:ea typeface="+mn-ea"/>
        <a:cs typeface="+mn-cs"/>
      </a:defRPr>
    </a:lvl7pPr>
    <a:lvl8pPr marL="9216784" algn="l" defTabSz="2633366" rtl="0" eaLnBrk="1" latinLnBrk="0" hangingPunct="1">
      <a:defRPr sz="5184" kern="1200">
        <a:solidFill>
          <a:schemeClr val="tx1"/>
        </a:solidFill>
        <a:latin typeface="+mn-lt"/>
        <a:ea typeface="+mn-ea"/>
        <a:cs typeface="+mn-cs"/>
      </a:defRPr>
    </a:lvl8pPr>
    <a:lvl9pPr marL="10533467" algn="l" defTabSz="2633366"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2" pos="13802" userDrawn="1">
          <p15:clr>
            <a:srgbClr val="A4A3A4"/>
          </p15:clr>
        </p15:guide>
        <p15:guide id="3" pos="6934" userDrawn="1">
          <p15:clr>
            <a:srgbClr val="A4A3A4"/>
          </p15:clr>
        </p15:guide>
        <p15:guide id="5" userDrawn="1">
          <p15:clr>
            <a:srgbClr val="A4A3A4"/>
          </p15:clr>
        </p15:guide>
        <p15:guide id="6" orient="horz"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22"/>
    <p:restoredTop sz="93779"/>
  </p:normalViewPr>
  <p:slideViewPr>
    <p:cSldViewPr snapToGrid="0" snapToObjects="1">
      <p:cViewPr varScale="1">
        <p:scale>
          <a:sx n="43" d="100"/>
          <a:sy n="43" d="100"/>
        </p:scale>
        <p:origin x="1312" y="280"/>
      </p:cViewPr>
      <p:guideLst>
        <p:guide pos="13802"/>
        <p:guide pos="6934"/>
        <p:guide/>
        <p:guide orient="horz"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3"/>
            <a:ext cx="27980640" cy="7640320"/>
          </a:xfrm>
        </p:spPr>
        <p:txBody>
          <a:bodyPr anchor="b"/>
          <a:lstStyle>
            <a:lvl1pPr algn="ctr">
              <a:defRPr sz="19199"/>
            </a:lvl1pPr>
          </a:lstStyle>
          <a:p>
            <a:r>
              <a:rPr lang="en-US" smtClean="0"/>
              <a:t>Click to edit Master title style</a:t>
            </a:r>
            <a:endParaRPr lang="en-US" dirty="0"/>
          </a:p>
        </p:txBody>
      </p:sp>
      <p:sp>
        <p:nvSpPr>
          <p:cNvPr id="3" name="Subtitle 2"/>
          <p:cNvSpPr>
            <a:spLocks noGrp="1"/>
          </p:cNvSpPr>
          <p:nvPr>
            <p:ph type="subTitle" idx="1"/>
          </p:nvPr>
        </p:nvSpPr>
        <p:spPr>
          <a:xfrm>
            <a:off x="4114800" y="11526523"/>
            <a:ext cx="24688800" cy="5298438"/>
          </a:xfrm>
        </p:spPr>
        <p:txBody>
          <a:bodyPr/>
          <a:lstStyle>
            <a:lvl1pPr marL="0" indent="0" algn="ctr">
              <a:buNone/>
              <a:defRPr sz="7680"/>
            </a:lvl1pPr>
            <a:lvl2pPr marL="1462981" indent="0" algn="ctr">
              <a:buNone/>
              <a:defRPr sz="6400"/>
            </a:lvl2pPr>
            <a:lvl3pPr marL="2925962" indent="0" algn="ctr">
              <a:buNone/>
              <a:defRPr sz="5760"/>
            </a:lvl3pPr>
            <a:lvl4pPr marL="4388945" indent="0" algn="ctr">
              <a:buNone/>
              <a:defRPr sz="5119"/>
            </a:lvl4pPr>
            <a:lvl5pPr marL="5851926" indent="0" algn="ctr">
              <a:buNone/>
              <a:defRPr sz="5119"/>
            </a:lvl5pPr>
            <a:lvl6pPr marL="7314907" indent="0" algn="ctr">
              <a:buNone/>
              <a:defRPr sz="5119"/>
            </a:lvl6pPr>
            <a:lvl7pPr marL="8777888" indent="0" algn="ctr">
              <a:buNone/>
              <a:defRPr sz="5119"/>
            </a:lvl7pPr>
            <a:lvl8pPr marL="10240871" indent="0" algn="ctr">
              <a:buNone/>
              <a:defRPr sz="5119"/>
            </a:lvl8pPr>
            <a:lvl9pPr marL="11703852" indent="0" algn="ctr">
              <a:buNone/>
              <a:defRPr sz="511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9048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02754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3" y="1168401"/>
            <a:ext cx="7098030" cy="185978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3" y="1168401"/>
            <a:ext cx="20882610" cy="185978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202146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67659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199"/>
            </a:lvl1pPr>
          </a:lstStyle>
          <a:p>
            <a:r>
              <a:rPr lang="en-US" smtClean="0"/>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2981" indent="0">
              <a:buNone/>
              <a:defRPr sz="6400">
                <a:solidFill>
                  <a:schemeClr val="tx1">
                    <a:tint val="75000"/>
                  </a:schemeClr>
                </a:solidFill>
              </a:defRPr>
            </a:lvl2pPr>
            <a:lvl3pPr marL="2925962" indent="0">
              <a:buNone/>
              <a:defRPr sz="5760">
                <a:solidFill>
                  <a:schemeClr val="tx1">
                    <a:tint val="75000"/>
                  </a:schemeClr>
                </a:solidFill>
              </a:defRPr>
            </a:lvl3pPr>
            <a:lvl4pPr marL="4388945" indent="0">
              <a:buNone/>
              <a:defRPr sz="5119">
                <a:solidFill>
                  <a:schemeClr val="tx1">
                    <a:tint val="75000"/>
                  </a:schemeClr>
                </a:solidFill>
              </a:defRPr>
            </a:lvl4pPr>
            <a:lvl5pPr marL="5851926" indent="0">
              <a:buNone/>
              <a:defRPr sz="5119">
                <a:solidFill>
                  <a:schemeClr val="tx1">
                    <a:tint val="75000"/>
                  </a:schemeClr>
                </a:solidFill>
              </a:defRPr>
            </a:lvl5pPr>
            <a:lvl6pPr marL="7314907" indent="0">
              <a:buNone/>
              <a:defRPr sz="5119">
                <a:solidFill>
                  <a:schemeClr val="tx1">
                    <a:tint val="75000"/>
                  </a:schemeClr>
                </a:solidFill>
              </a:defRPr>
            </a:lvl6pPr>
            <a:lvl7pPr marL="8777888" indent="0">
              <a:buNone/>
              <a:defRPr sz="5119">
                <a:solidFill>
                  <a:schemeClr val="tx1">
                    <a:tint val="75000"/>
                  </a:schemeClr>
                </a:solidFill>
              </a:defRPr>
            </a:lvl7pPr>
            <a:lvl8pPr marL="10240871" indent="0">
              <a:buNone/>
              <a:defRPr sz="5119">
                <a:solidFill>
                  <a:schemeClr val="tx1">
                    <a:tint val="75000"/>
                  </a:schemeClr>
                </a:solidFill>
              </a:defRPr>
            </a:lvl8pPr>
            <a:lvl9pPr marL="11703852" indent="0">
              <a:buNone/>
              <a:defRPr sz="511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35629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5842001"/>
            <a:ext cx="1399032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5842001"/>
            <a:ext cx="1399032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78851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6"/>
            <a:ext cx="28392120" cy="42418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2981" indent="0">
              <a:buNone/>
              <a:defRPr sz="6400" b="1"/>
            </a:lvl2pPr>
            <a:lvl3pPr marL="2925962" indent="0">
              <a:buNone/>
              <a:defRPr sz="5760" b="1"/>
            </a:lvl3pPr>
            <a:lvl4pPr marL="4388945" indent="0">
              <a:buNone/>
              <a:defRPr sz="5119" b="1"/>
            </a:lvl4pPr>
            <a:lvl5pPr marL="5851926" indent="0">
              <a:buNone/>
              <a:defRPr sz="5119" b="1"/>
            </a:lvl5pPr>
            <a:lvl6pPr marL="7314907" indent="0">
              <a:buNone/>
              <a:defRPr sz="5119" b="1"/>
            </a:lvl6pPr>
            <a:lvl7pPr marL="8777888" indent="0">
              <a:buNone/>
              <a:defRPr sz="5119" b="1"/>
            </a:lvl7pPr>
            <a:lvl8pPr marL="10240871" indent="0">
              <a:buNone/>
              <a:defRPr sz="5119" b="1"/>
            </a:lvl8pPr>
            <a:lvl9pPr marL="11703852" indent="0">
              <a:buNone/>
              <a:defRPr sz="5119" b="1"/>
            </a:lvl9pPr>
          </a:lstStyle>
          <a:p>
            <a:pPr lvl="0"/>
            <a:r>
              <a:rPr lang="en-US" smtClean="0"/>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3" y="5379722"/>
            <a:ext cx="13994608" cy="2636518"/>
          </a:xfrm>
        </p:spPr>
        <p:txBody>
          <a:bodyPr anchor="b"/>
          <a:lstStyle>
            <a:lvl1pPr marL="0" indent="0">
              <a:buNone/>
              <a:defRPr sz="7680" b="1"/>
            </a:lvl1pPr>
            <a:lvl2pPr marL="1462981" indent="0">
              <a:buNone/>
              <a:defRPr sz="6400" b="1"/>
            </a:lvl2pPr>
            <a:lvl3pPr marL="2925962" indent="0">
              <a:buNone/>
              <a:defRPr sz="5760" b="1"/>
            </a:lvl3pPr>
            <a:lvl4pPr marL="4388945" indent="0">
              <a:buNone/>
              <a:defRPr sz="5119" b="1"/>
            </a:lvl4pPr>
            <a:lvl5pPr marL="5851926" indent="0">
              <a:buNone/>
              <a:defRPr sz="5119" b="1"/>
            </a:lvl5pPr>
            <a:lvl6pPr marL="7314907" indent="0">
              <a:buNone/>
              <a:defRPr sz="5119" b="1"/>
            </a:lvl6pPr>
            <a:lvl7pPr marL="8777888" indent="0">
              <a:buNone/>
              <a:defRPr sz="5119" b="1"/>
            </a:lvl7pPr>
            <a:lvl8pPr marL="10240871" indent="0">
              <a:buNone/>
              <a:defRPr sz="5119" b="1"/>
            </a:lvl8pPr>
            <a:lvl9pPr marL="11703852" indent="0">
              <a:buNone/>
              <a:defRPr sz="5119" b="1"/>
            </a:lvl9pPr>
          </a:lstStyle>
          <a:p>
            <a:pPr lvl="0"/>
            <a:r>
              <a:rPr lang="en-US" smtClean="0"/>
              <a:t>Click to edit Master text styles</a:t>
            </a:r>
          </a:p>
        </p:txBody>
      </p:sp>
      <p:sp>
        <p:nvSpPr>
          <p:cNvPr id="6" name="Content Placeholder 5"/>
          <p:cNvSpPr>
            <a:spLocks noGrp="1"/>
          </p:cNvSpPr>
          <p:nvPr>
            <p:ph sz="quarter" idx="4"/>
          </p:nvPr>
        </p:nvSpPr>
        <p:spPr>
          <a:xfrm>
            <a:off x="16664943" y="8016240"/>
            <a:ext cx="13994608"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0FC839-79B2-F344-9817-F40433DE52FC}" type="datetimeFigureOut">
              <a:rPr lang="en-US" smtClean="0"/>
              <a:t>12/2/15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7556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0FC839-79B2-F344-9817-F40433DE52FC}" type="datetimeFigureOut">
              <a:rPr lang="en-US" smtClean="0"/>
              <a:t>12/2/15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7417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FC839-79B2-F344-9817-F40433DE52FC}" type="datetimeFigureOut">
              <a:rPr lang="en-US" smtClean="0"/>
              <a:t>12/2/15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40536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1" cy="5120640"/>
          </a:xfrm>
        </p:spPr>
        <p:txBody>
          <a:bodyPr anchor="b"/>
          <a:lstStyle>
            <a:lvl1pPr>
              <a:defRPr sz="10240"/>
            </a:lvl1pPr>
          </a:lstStyle>
          <a:p>
            <a:r>
              <a:rPr lang="en-US" smtClean="0"/>
              <a:t>Click to edit Master title style</a:t>
            </a:r>
            <a:endParaRPr lang="en-US" dirty="0"/>
          </a:p>
        </p:txBody>
      </p:sp>
      <p:sp>
        <p:nvSpPr>
          <p:cNvPr id="3" name="Content Placeholder 2"/>
          <p:cNvSpPr>
            <a:spLocks noGrp="1"/>
          </p:cNvSpPr>
          <p:nvPr>
            <p:ph idx="1"/>
          </p:nvPr>
        </p:nvSpPr>
        <p:spPr>
          <a:xfrm>
            <a:off x="13994608" y="3159766"/>
            <a:ext cx="16664940" cy="15595600"/>
          </a:xfrm>
        </p:spPr>
        <p:txBody>
          <a:bodyPr/>
          <a:lstStyle>
            <a:lvl1pPr>
              <a:defRPr sz="10240"/>
            </a:lvl1pPr>
            <a:lvl2pPr>
              <a:defRPr sz="8959"/>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9" y="6583681"/>
            <a:ext cx="10617041" cy="12197082"/>
          </a:xfrm>
        </p:spPr>
        <p:txBody>
          <a:bodyPr/>
          <a:lstStyle>
            <a:lvl1pPr marL="0" indent="0">
              <a:buNone/>
              <a:defRPr sz="5119"/>
            </a:lvl1pPr>
            <a:lvl2pPr marL="1462981" indent="0">
              <a:buNone/>
              <a:defRPr sz="4480"/>
            </a:lvl2pPr>
            <a:lvl3pPr marL="2925962" indent="0">
              <a:buNone/>
              <a:defRPr sz="3840"/>
            </a:lvl3pPr>
            <a:lvl4pPr marL="4388945" indent="0">
              <a:buNone/>
              <a:defRPr sz="3200"/>
            </a:lvl4pPr>
            <a:lvl5pPr marL="5851926" indent="0">
              <a:buNone/>
              <a:defRPr sz="3200"/>
            </a:lvl5pPr>
            <a:lvl6pPr marL="7314907" indent="0">
              <a:buNone/>
              <a:defRPr sz="3200"/>
            </a:lvl6pPr>
            <a:lvl7pPr marL="8777888" indent="0">
              <a:buNone/>
              <a:defRPr sz="3200"/>
            </a:lvl7pPr>
            <a:lvl8pPr marL="10240871" indent="0">
              <a:buNone/>
              <a:defRPr sz="3200"/>
            </a:lvl8pPr>
            <a:lvl9pPr marL="11703852"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0478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1" cy="5120640"/>
          </a:xfrm>
        </p:spPr>
        <p:txBody>
          <a:bodyPr anchor="b"/>
          <a:lstStyle>
            <a:lvl1pPr>
              <a:defRPr sz="102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3159766"/>
            <a:ext cx="16664940" cy="15595600"/>
          </a:xfrm>
        </p:spPr>
        <p:txBody>
          <a:bodyPr anchor="t"/>
          <a:lstStyle>
            <a:lvl1pPr marL="0" indent="0">
              <a:buNone/>
              <a:defRPr sz="10240"/>
            </a:lvl1pPr>
            <a:lvl2pPr marL="1462981" indent="0">
              <a:buNone/>
              <a:defRPr sz="8959"/>
            </a:lvl2pPr>
            <a:lvl3pPr marL="2925962" indent="0">
              <a:buNone/>
              <a:defRPr sz="7680"/>
            </a:lvl3pPr>
            <a:lvl4pPr marL="4388945" indent="0">
              <a:buNone/>
              <a:defRPr sz="6400"/>
            </a:lvl4pPr>
            <a:lvl5pPr marL="5851926" indent="0">
              <a:buNone/>
              <a:defRPr sz="6400"/>
            </a:lvl5pPr>
            <a:lvl6pPr marL="7314907" indent="0">
              <a:buNone/>
              <a:defRPr sz="6400"/>
            </a:lvl6pPr>
            <a:lvl7pPr marL="8777888" indent="0">
              <a:buNone/>
              <a:defRPr sz="6400"/>
            </a:lvl7pPr>
            <a:lvl8pPr marL="10240871" indent="0">
              <a:buNone/>
              <a:defRPr sz="6400"/>
            </a:lvl8pPr>
            <a:lvl9pPr marL="11703852" indent="0">
              <a:buNone/>
              <a:defRPr sz="6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9" y="6583681"/>
            <a:ext cx="10617041" cy="12197082"/>
          </a:xfrm>
        </p:spPr>
        <p:txBody>
          <a:bodyPr/>
          <a:lstStyle>
            <a:lvl1pPr marL="0" indent="0">
              <a:buNone/>
              <a:defRPr sz="5119"/>
            </a:lvl1pPr>
            <a:lvl2pPr marL="1462981" indent="0">
              <a:buNone/>
              <a:defRPr sz="4480"/>
            </a:lvl2pPr>
            <a:lvl3pPr marL="2925962" indent="0">
              <a:buNone/>
              <a:defRPr sz="3840"/>
            </a:lvl3pPr>
            <a:lvl4pPr marL="4388945" indent="0">
              <a:buNone/>
              <a:defRPr sz="3200"/>
            </a:lvl4pPr>
            <a:lvl5pPr marL="5851926" indent="0">
              <a:buNone/>
              <a:defRPr sz="3200"/>
            </a:lvl5pPr>
            <a:lvl6pPr marL="7314907" indent="0">
              <a:buNone/>
              <a:defRPr sz="3200"/>
            </a:lvl6pPr>
            <a:lvl7pPr marL="8777888" indent="0">
              <a:buNone/>
              <a:defRPr sz="3200"/>
            </a:lvl7pPr>
            <a:lvl8pPr marL="10240871" indent="0">
              <a:buNone/>
              <a:defRPr sz="3200"/>
            </a:lvl8pPr>
            <a:lvl9pPr marL="11703852"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2644238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6"/>
            <a:ext cx="28392120" cy="42418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5842001"/>
            <a:ext cx="28392120" cy="1392428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20340326"/>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E30FC839-79B2-F344-9817-F40433DE52FC}" type="datetimeFigureOut">
              <a:rPr lang="en-US" smtClean="0"/>
              <a:t>12/2/15</a:t>
            </a:fld>
            <a:endParaRPr lang="en-US"/>
          </a:p>
        </p:txBody>
      </p:sp>
      <p:sp>
        <p:nvSpPr>
          <p:cNvPr id="5" name="Footer Placeholder 4"/>
          <p:cNvSpPr>
            <a:spLocks noGrp="1"/>
          </p:cNvSpPr>
          <p:nvPr>
            <p:ph type="ftr" sz="quarter" idx="3"/>
          </p:nvPr>
        </p:nvSpPr>
        <p:spPr>
          <a:xfrm>
            <a:off x="10904220" y="20340326"/>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6"/>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3FD42E28-6B93-1545-B579-197C068F6968}" type="slidenum">
              <a:rPr lang="en-US" smtClean="0"/>
              <a:t>‹#›</a:t>
            </a:fld>
            <a:endParaRPr lang="en-US"/>
          </a:p>
        </p:txBody>
      </p:sp>
    </p:spTree>
    <p:extLst>
      <p:ext uri="{BB962C8B-B14F-4D97-AF65-F5344CB8AC3E}">
        <p14:creationId xmlns:p14="http://schemas.microsoft.com/office/powerpoint/2010/main" val="1608010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5962"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491" indent="-731491" algn="l" defTabSz="2925962" rtl="0" eaLnBrk="1" latinLnBrk="0" hangingPunct="1">
        <a:lnSpc>
          <a:spcPct val="90000"/>
        </a:lnSpc>
        <a:spcBef>
          <a:spcPts val="3200"/>
        </a:spcBef>
        <a:buFont typeface="Arial" panose="020B0604020202020204" pitchFamily="34" charset="0"/>
        <a:buChar char="•"/>
        <a:defRPr sz="8959" kern="1200">
          <a:solidFill>
            <a:schemeClr val="tx1"/>
          </a:solidFill>
          <a:latin typeface="+mn-lt"/>
          <a:ea typeface="+mn-ea"/>
          <a:cs typeface="+mn-cs"/>
        </a:defRPr>
      </a:lvl1pPr>
      <a:lvl2pPr marL="2194472" indent="-731491" algn="l" defTabSz="2925962"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454" indent="-731491" algn="l" defTabSz="2925962"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435"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417"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398"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380"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361"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342"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5962" rtl="0" eaLnBrk="1" latinLnBrk="0" hangingPunct="1">
        <a:defRPr sz="5760" kern="1200">
          <a:solidFill>
            <a:schemeClr val="tx1"/>
          </a:solidFill>
          <a:latin typeface="+mn-lt"/>
          <a:ea typeface="+mn-ea"/>
          <a:cs typeface="+mn-cs"/>
        </a:defRPr>
      </a:lvl1pPr>
      <a:lvl2pPr marL="1462981" algn="l" defTabSz="2925962" rtl="0" eaLnBrk="1" latinLnBrk="0" hangingPunct="1">
        <a:defRPr sz="5760" kern="1200">
          <a:solidFill>
            <a:schemeClr val="tx1"/>
          </a:solidFill>
          <a:latin typeface="+mn-lt"/>
          <a:ea typeface="+mn-ea"/>
          <a:cs typeface="+mn-cs"/>
        </a:defRPr>
      </a:lvl2pPr>
      <a:lvl3pPr marL="2925962" algn="l" defTabSz="2925962" rtl="0" eaLnBrk="1" latinLnBrk="0" hangingPunct="1">
        <a:defRPr sz="5760" kern="1200">
          <a:solidFill>
            <a:schemeClr val="tx1"/>
          </a:solidFill>
          <a:latin typeface="+mn-lt"/>
          <a:ea typeface="+mn-ea"/>
          <a:cs typeface="+mn-cs"/>
        </a:defRPr>
      </a:lvl3pPr>
      <a:lvl4pPr marL="4388945" algn="l" defTabSz="2925962" rtl="0" eaLnBrk="1" latinLnBrk="0" hangingPunct="1">
        <a:defRPr sz="5760" kern="1200">
          <a:solidFill>
            <a:schemeClr val="tx1"/>
          </a:solidFill>
          <a:latin typeface="+mn-lt"/>
          <a:ea typeface="+mn-ea"/>
          <a:cs typeface="+mn-cs"/>
        </a:defRPr>
      </a:lvl4pPr>
      <a:lvl5pPr marL="5851926" algn="l" defTabSz="2925962" rtl="0" eaLnBrk="1" latinLnBrk="0" hangingPunct="1">
        <a:defRPr sz="5760" kern="1200">
          <a:solidFill>
            <a:schemeClr val="tx1"/>
          </a:solidFill>
          <a:latin typeface="+mn-lt"/>
          <a:ea typeface="+mn-ea"/>
          <a:cs typeface="+mn-cs"/>
        </a:defRPr>
      </a:lvl5pPr>
      <a:lvl6pPr marL="7314907" algn="l" defTabSz="2925962" rtl="0" eaLnBrk="1" latinLnBrk="0" hangingPunct="1">
        <a:defRPr sz="5760" kern="1200">
          <a:solidFill>
            <a:schemeClr val="tx1"/>
          </a:solidFill>
          <a:latin typeface="+mn-lt"/>
          <a:ea typeface="+mn-ea"/>
          <a:cs typeface="+mn-cs"/>
        </a:defRPr>
      </a:lvl6pPr>
      <a:lvl7pPr marL="8777888" algn="l" defTabSz="2925962" rtl="0" eaLnBrk="1" latinLnBrk="0" hangingPunct="1">
        <a:defRPr sz="5760" kern="1200">
          <a:solidFill>
            <a:schemeClr val="tx1"/>
          </a:solidFill>
          <a:latin typeface="+mn-lt"/>
          <a:ea typeface="+mn-ea"/>
          <a:cs typeface="+mn-cs"/>
        </a:defRPr>
      </a:lvl7pPr>
      <a:lvl8pPr marL="10240871" algn="l" defTabSz="2925962" rtl="0" eaLnBrk="1" latinLnBrk="0" hangingPunct="1">
        <a:defRPr sz="5760" kern="1200">
          <a:solidFill>
            <a:schemeClr val="tx1"/>
          </a:solidFill>
          <a:latin typeface="+mn-lt"/>
          <a:ea typeface="+mn-ea"/>
          <a:cs typeface="+mn-cs"/>
        </a:defRPr>
      </a:lvl8pPr>
      <a:lvl9pPr marL="11703852" algn="l" defTabSz="2925962"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0464"/>
            <a:ext cx="32918400" cy="308610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pic>
        <p:nvPicPr>
          <p:cNvPr id="10" name="Picture 9"/>
          <p:cNvPicPr>
            <a:picLocks noChangeAspect="1"/>
          </p:cNvPicPr>
          <p:nvPr/>
        </p:nvPicPr>
        <p:blipFill>
          <a:blip r:embed="rId2">
            <a:biLevel thresh="25000"/>
          </a:blip>
          <a:stretch>
            <a:fillRect/>
          </a:stretch>
        </p:blipFill>
        <p:spPr>
          <a:xfrm>
            <a:off x="28286068" y="573176"/>
            <a:ext cx="1947210" cy="1947210"/>
          </a:xfrm>
          <a:prstGeom prst="rect">
            <a:avLst/>
          </a:prstGeom>
        </p:spPr>
      </p:pic>
      <p:grpSp>
        <p:nvGrpSpPr>
          <p:cNvPr id="3" name="Group 2"/>
          <p:cNvGrpSpPr/>
          <p:nvPr/>
        </p:nvGrpSpPr>
        <p:grpSpPr>
          <a:xfrm>
            <a:off x="8249212" y="185808"/>
            <a:ext cx="16419972" cy="2395424"/>
            <a:chOff x="3055264" y="142734"/>
            <a:chExt cx="6081471" cy="887194"/>
          </a:xfrm>
        </p:grpSpPr>
        <p:sp>
          <p:nvSpPr>
            <p:cNvPr id="2" name="TextBox 1"/>
            <p:cNvSpPr txBox="1"/>
            <p:nvPr/>
          </p:nvSpPr>
          <p:spPr>
            <a:xfrm>
              <a:off x="3055264" y="142734"/>
              <a:ext cx="6081471" cy="526640"/>
            </a:xfrm>
            <a:prstGeom prst="rect">
              <a:avLst/>
            </a:prstGeom>
            <a:noFill/>
          </p:spPr>
          <p:txBody>
            <a:bodyPr wrap="square" rtlCol="0">
              <a:spAutoFit/>
            </a:bodyPr>
            <a:lstStyle/>
            <a:p>
              <a:pPr algn="ctr"/>
              <a:r>
                <a:rPr lang="en-US" sz="8640" dirty="0">
                  <a:solidFill>
                    <a:schemeClr val="bg1"/>
                  </a:solidFill>
                  <a:latin typeface="CMU Serif Roman" charset="0"/>
                  <a:ea typeface="CMU Serif Roman" charset="0"/>
                  <a:cs typeface="CMU Serif Roman" charset="0"/>
                </a:rPr>
                <a:t>Identifying the Higgs Boson</a:t>
              </a:r>
              <a:endParaRPr lang="en-US" sz="8640" dirty="0">
                <a:solidFill>
                  <a:schemeClr val="bg1"/>
                </a:solidFill>
                <a:latin typeface="CMU Serif Roman" charset="0"/>
                <a:ea typeface="CMU Serif Roman" charset="0"/>
                <a:cs typeface="CMU Serif Roman" charset="0"/>
              </a:endParaRPr>
            </a:p>
          </p:txBody>
        </p:sp>
        <p:sp>
          <p:nvSpPr>
            <p:cNvPr id="9" name="TextBox 8"/>
            <p:cNvSpPr txBox="1"/>
            <p:nvPr/>
          </p:nvSpPr>
          <p:spPr>
            <a:xfrm>
              <a:off x="3055264" y="687954"/>
              <a:ext cx="6081470" cy="341974"/>
            </a:xfrm>
            <a:prstGeom prst="rect">
              <a:avLst/>
            </a:prstGeom>
            <a:noFill/>
          </p:spPr>
          <p:txBody>
            <a:bodyPr wrap="square" rtlCol="0">
              <a:spAutoFit/>
            </a:bodyPr>
            <a:lstStyle/>
            <a:p>
              <a:pPr algn="ctr"/>
              <a:r>
                <a:rPr lang="en-US" sz="5400" dirty="0">
                  <a:solidFill>
                    <a:schemeClr val="bg1"/>
                  </a:solidFill>
                  <a:latin typeface="CMU Serif Roman" charset="0"/>
                  <a:ea typeface="CMU Serif Roman" charset="0"/>
                  <a:cs typeface="CMU Serif Roman" charset="0"/>
                </a:rPr>
                <a:t>Guy </a:t>
              </a:r>
              <a:r>
                <a:rPr lang="en-US" sz="5400" dirty="0" err="1">
                  <a:solidFill>
                    <a:schemeClr val="bg1"/>
                  </a:solidFill>
                  <a:latin typeface="CMU Serif Roman" charset="0"/>
                  <a:ea typeface="CMU Serif Roman" charset="0"/>
                  <a:cs typeface="CMU Serif Roman" charset="0"/>
                </a:rPr>
                <a:t>Amdur</a:t>
              </a:r>
              <a:r>
                <a:rPr lang="en-US" sz="5400" dirty="0">
                  <a:solidFill>
                    <a:schemeClr val="bg1"/>
                  </a:solidFill>
                  <a:latin typeface="CMU Serif Roman" charset="0"/>
                  <a:ea typeface="CMU Serif Roman" charset="0"/>
                  <a:cs typeface="CMU Serif Roman" charset="0"/>
                </a:rPr>
                <a:t>, Anton </a:t>
              </a:r>
              <a:r>
                <a:rPr lang="en-US" sz="5400" dirty="0" err="1">
                  <a:solidFill>
                    <a:schemeClr val="bg1"/>
                  </a:solidFill>
                  <a:latin typeface="CMU Serif Roman" charset="0"/>
                  <a:ea typeface="CMU Serif Roman" charset="0"/>
                  <a:cs typeface="CMU Serif Roman" charset="0"/>
                </a:rPr>
                <a:t>Apostolatos</a:t>
              </a:r>
              <a:r>
                <a:rPr lang="en-US" sz="5400" dirty="0">
                  <a:solidFill>
                    <a:schemeClr val="bg1"/>
                  </a:solidFill>
                  <a:latin typeface="CMU Serif Roman" charset="0"/>
                  <a:ea typeface="CMU Serif Roman" charset="0"/>
                  <a:cs typeface="CMU Serif Roman" charset="0"/>
                </a:rPr>
                <a:t>, Leonard </a:t>
              </a:r>
              <a:r>
                <a:rPr lang="en-US" sz="5400" dirty="0" err="1">
                  <a:solidFill>
                    <a:schemeClr val="bg1"/>
                  </a:solidFill>
                  <a:latin typeface="CMU Serif Roman" charset="0"/>
                  <a:ea typeface="CMU Serif Roman" charset="0"/>
                  <a:cs typeface="CMU Serif Roman" charset="0"/>
                </a:rPr>
                <a:t>Bronner</a:t>
              </a:r>
              <a:endParaRPr lang="en-US" sz="5400" dirty="0">
                <a:solidFill>
                  <a:schemeClr val="bg1"/>
                </a:solidFill>
                <a:latin typeface="CMU Serif Roman" charset="0"/>
                <a:ea typeface="CMU Serif Roman" charset="0"/>
                <a:cs typeface="CMU Serif Roman" charset="0"/>
              </a:endParaRPr>
            </a:p>
          </p:txBody>
        </p:sp>
      </p:grpSp>
      <p:sp>
        <p:nvSpPr>
          <p:cNvPr id="11" name="Rectangle 10"/>
          <p:cNvSpPr/>
          <p:nvPr/>
        </p:nvSpPr>
        <p:spPr>
          <a:xfrm>
            <a:off x="0" y="21487286"/>
            <a:ext cx="32918400" cy="41148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pic>
        <p:nvPicPr>
          <p:cNvPr id="6" name="Picture 5"/>
          <p:cNvPicPr>
            <a:picLocks noChangeAspect="1"/>
          </p:cNvPicPr>
          <p:nvPr/>
        </p:nvPicPr>
        <p:blipFill>
          <a:blip r:embed="rId3"/>
          <a:stretch>
            <a:fillRect/>
          </a:stretch>
        </p:blipFill>
        <p:spPr>
          <a:xfrm>
            <a:off x="3199721" y="744967"/>
            <a:ext cx="3640384" cy="1698845"/>
          </a:xfrm>
          <a:prstGeom prst="rect">
            <a:avLst/>
          </a:prstGeom>
        </p:spPr>
      </p:pic>
      <p:pic>
        <p:nvPicPr>
          <p:cNvPr id="13" name="Picture 12"/>
          <p:cNvPicPr>
            <a:picLocks noChangeAspect="1"/>
          </p:cNvPicPr>
          <p:nvPr/>
        </p:nvPicPr>
        <p:blipFill>
          <a:blip r:embed="rId4"/>
          <a:stretch>
            <a:fillRect/>
          </a:stretch>
        </p:blipFill>
        <p:spPr>
          <a:xfrm>
            <a:off x="25708663" y="573176"/>
            <a:ext cx="1947210" cy="1947210"/>
          </a:xfrm>
          <a:prstGeom prst="rect">
            <a:avLst/>
          </a:prstGeom>
        </p:spPr>
      </p:pic>
      <p:sp>
        <p:nvSpPr>
          <p:cNvPr id="12" name="TextBox 11"/>
          <p:cNvSpPr txBox="1"/>
          <p:nvPr/>
        </p:nvSpPr>
        <p:spPr>
          <a:xfrm>
            <a:off x="1168698" y="3409842"/>
            <a:ext cx="8404903"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LHS and the Higgs Boson</a:t>
            </a:r>
            <a:endParaRPr lang="en-US" sz="5400" dirty="0">
              <a:solidFill>
                <a:srgbClr val="8C1515"/>
              </a:solidFill>
              <a:latin typeface="CMU Serif Roman" charset="0"/>
              <a:ea typeface="CMU Serif Roman" charset="0"/>
              <a:cs typeface="CMU Serif Roman" charset="0"/>
            </a:endParaRPr>
          </a:p>
        </p:txBody>
      </p:sp>
      <p:sp>
        <p:nvSpPr>
          <p:cNvPr id="14" name="TextBox 13"/>
          <p:cNvSpPr txBox="1"/>
          <p:nvPr/>
        </p:nvSpPr>
        <p:spPr>
          <a:xfrm>
            <a:off x="-72934" y="11010988"/>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Data</a:t>
            </a:r>
            <a:endParaRPr lang="en-US" sz="5400" dirty="0">
              <a:solidFill>
                <a:srgbClr val="8C1515"/>
              </a:solidFill>
              <a:latin typeface="CMU Serif Roman" charset="0"/>
              <a:ea typeface="CMU Serif Roman" charset="0"/>
              <a:cs typeface="CMU Serif Roman" charset="0"/>
            </a:endParaRPr>
          </a:p>
        </p:txBody>
      </p:sp>
      <p:sp>
        <p:nvSpPr>
          <p:cNvPr id="15" name="TextBox 14"/>
          <p:cNvSpPr txBox="1"/>
          <p:nvPr/>
        </p:nvSpPr>
        <p:spPr>
          <a:xfrm>
            <a:off x="10801345" y="3409842"/>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Results</a:t>
            </a:r>
            <a:endParaRPr lang="en-US" sz="5400" dirty="0">
              <a:solidFill>
                <a:srgbClr val="8C1515"/>
              </a:solidFill>
              <a:latin typeface="CMU Serif Roman" charset="0"/>
              <a:ea typeface="CMU Serif Roman" charset="0"/>
              <a:cs typeface="CMU Serif Roman" charset="0"/>
            </a:endParaRPr>
          </a:p>
        </p:txBody>
      </p:sp>
      <p:sp>
        <p:nvSpPr>
          <p:cNvPr id="16" name="TextBox 15"/>
          <p:cNvSpPr txBox="1"/>
          <p:nvPr/>
        </p:nvSpPr>
        <p:spPr>
          <a:xfrm>
            <a:off x="21911310" y="3391227"/>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Optimizations and Experiments</a:t>
            </a:r>
            <a:endParaRPr lang="en-US" sz="5400" dirty="0">
              <a:solidFill>
                <a:srgbClr val="8C1515"/>
              </a:solidFill>
              <a:latin typeface="CMU Serif Roman" charset="0"/>
              <a:ea typeface="CMU Serif Roman" charset="0"/>
              <a:cs typeface="CMU Serif Roman" charset="0"/>
            </a:endParaRPr>
          </a:p>
        </p:txBody>
      </p:sp>
      <p:sp>
        <p:nvSpPr>
          <p:cNvPr id="17" name="TextBox 16"/>
          <p:cNvSpPr txBox="1"/>
          <p:nvPr/>
        </p:nvSpPr>
        <p:spPr>
          <a:xfrm>
            <a:off x="21911310" y="12767744"/>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Vision</a:t>
            </a:r>
            <a:endParaRPr lang="en-US" sz="5400" dirty="0">
              <a:solidFill>
                <a:srgbClr val="8C1515"/>
              </a:solidFill>
              <a:latin typeface="CMU Serif Roman" charset="0"/>
              <a:ea typeface="CMU Serif Roman" charset="0"/>
              <a:cs typeface="CMU Serif Roman" charset="0"/>
            </a:endParaRPr>
          </a:p>
        </p:txBody>
      </p:sp>
      <p:pic>
        <p:nvPicPr>
          <p:cNvPr id="8" name="Picture 7"/>
          <p:cNvPicPr>
            <a:picLocks noChangeAspect="1"/>
          </p:cNvPicPr>
          <p:nvPr/>
        </p:nvPicPr>
        <p:blipFill>
          <a:blip r:embed="rId5"/>
          <a:stretch>
            <a:fillRect/>
          </a:stretch>
        </p:blipFill>
        <p:spPr>
          <a:xfrm>
            <a:off x="752641" y="4631762"/>
            <a:ext cx="3922210" cy="3006020"/>
          </a:xfrm>
          <a:prstGeom prst="rect">
            <a:avLst/>
          </a:prstGeom>
        </p:spPr>
      </p:pic>
      <p:grpSp>
        <p:nvGrpSpPr>
          <p:cNvPr id="30" name="Group 29"/>
          <p:cNvGrpSpPr/>
          <p:nvPr/>
        </p:nvGrpSpPr>
        <p:grpSpPr>
          <a:xfrm>
            <a:off x="874717" y="11964425"/>
            <a:ext cx="8594443" cy="4334854"/>
            <a:chOff x="339243" y="4415540"/>
            <a:chExt cx="2784602" cy="1404494"/>
          </a:xfrm>
        </p:grpSpPr>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7845" t="9734" r="16031" b="5741"/>
            <a:stretch/>
          </p:blipFill>
          <p:spPr>
            <a:xfrm>
              <a:off x="484751" y="4568826"/>
              <a:ext cx="1221931" cy="1171503"/>
            </a:xfrm>
            <a:prstGeom prst="rect">
              <a:avLst/>
            </a:prstGeom>
          </p:spPr>
        </p:pic>
        <mc:AlternateContent xmlns:mc="http://schemas.openxmlformats.org/markup-compatibility/2006">
          <mc:Choice xmlns:a14="http://schemas.microsoft.com/office/drawing/2010/main" Requires="a14">
            <p:sp>
              <p:nvSpPr>
                <p:cNvPr id="21" name="TextBox 20"/>
                <p:cNvSpPr txBox="1"/>
                <p:nvPr/>
              </p:nvSpPr>
              <p:spPr>
                <a:xfrm>
                  <a:off x="1000466" y="5736270"/>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𝜂</m:t>
                        </m:r>
                      </m:oMath>
                    </m:oMathPara>
                  </a14:m>
                  <a:endParaRPr lang="en-US" sz="1080" dirty="0"/>
                </a:p>
              </p:txBody>
            </p:sp>
          </mc:Choice>
          <mc:Fallback>
            <p:sp>
              <p:nvSpPr>
                <p:cNvPr id="21" name="TextBox 20"/>
                <p:cNvSpPr txBox="1">
                  <a:spLocks noRot="1" noChangeAspect="1" noMove="1" noResize="1" noEditPoints="1" noAdjustHandles="1" noChangeArrowheads="1" noChangeShapeType="1" noTextEdit="1"/>
                </p:cNvSpPr>
                <p:nvPr/>
              </p:nvSpPr>
              <p:spPr>
                <a:xfrm>
                  <a:off x="1000466" y="5736270"/>
                  <a:ext cx="190500" cy="837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339243" y="5079928"/>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𝜙</m:t>
                        </m:r>
                      </m:oMath>
                    </m:oMathPara>
                  </a14:m>
                  <a:endParaRPr lang="en-US" sz="1080" dirty="0"/>
                </a:p>
              </p:txBody>
            </p:sp>
          </mc:Choice>
          <mc:Fallback>
            <p:sp>
              <p:nvSpPr>
                <p:cNvPr id="22" name="TextBox 21"/>
                <p:cNvSpPr txBox="1">
                  <a:spLocks noRot="1" noChangeAspect="1" noMove="1" noResize="1" noEditPoints="1" noAdjustHandles="1" noChangeArrowheads="1" noChangeShapeType="1" noTextEdit="1"/>
                </p:cNvSpPr>
                <p:nvPr/>
              </p:nvSpPr>
              <p:spPr>
                <a:xfrm>
                  <a:off x="33924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551938" y="4426549"/>
                  <a:ext cx="1087557" cy="119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800">
                            <a:latin typeface="Cambria Math" charset="0"/>
                            <a:ea typeface="CMU Serif Extra BoldNonextended" charset="0"/>
                            <a:cs typeface="CMU Serif Extra BoldNonextended" charset="0"/>
                          </a:rPr>
                          <m:t>Higgs</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Colorflow</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Energy</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Image</m:t>
                        </m:r>
                      </m:oMath>
                    </m:oMathPara>
                  </a14:m>
                  <a:endParaRPr lang="en-US" sz="1800" dirty="0">
                    <a:latin typeface="CMU Serif Extra BoldNonextended" charset="0"/>
                    <a:ea typeface="CMU Serif Extra BoldNonextended" charset="0"/>
                    <a:cs typeface="CMU Serif Extra BoldNonextended"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551938" y="4426549"/>
                  <a:ext cx="1087557" cy="119664"/>
                </a:xfrm>
                <a:prstGeom prst="rect">
                  <a:avLst/>
                </a:prstGeom>
                <a:blipFill rotWithShape="0">
                  <a:blip r:embed="rId9"/>
                  <a:stretch>
                    <a:fillRect t="-96721" b="-118033"/>
                  </a:stretch>
                </a:blipFill>
              </p:spPr>
              <p:txBody>
                <a:bodyPr/>
                <a:lstStyle/>
                <a:p>
                  <a:r>
                    <a:rPr lang="en-US">
                      <a:noFill/>
                    </a:rPr>
                    <a:t> </a:t>
                  </a:r>
                </a:p>
              </p:txBody>
            </p:sp>
          </mc:Fallback>
        </mc:AlternateContent>
        <p:pic>
          <p:nvPicPr>
            <p:cNvPr id="26" name="Picture 25"/>
            <p:cNvPicPr>
              <a:picLocks noChangeAspect="1"/>
            </p:cNvPicPr>
            <p:nvPr/>
          </p:nvPicPr>
          <p:blipFill rotWithShape="1">
            <a:blip r:embed="rId10">
              <a:extLst>
                <a:ext uri="{28A0092B-C50C-407E-A947-70E740481C1C}">
                  <a14:useLocalDpi xmlns:a14="http://schemas.microsoft.com/office/drawing/2010/main" val="0"/>
                </a:ext>
              </a:extLst>
            </a:blip>
            <a:srcRect l="18254" t="10212" r="17936" b="6825"/>
            <a:stretch/>
          </p:blipFill>
          <p:spPr>
            <a:xfrm>
              <a:off x="1860931" y="4568827"/>
              <a:ext cx="1204504" cy="1158998"/>
            </a:xfrm>
            <a:prstGeom prst="rect">
              <a:avLst/>
            </a:prstGeom>
          </p:spPr>
        </p:pic>
        <mc:AlternateContent xmlns:mc="http://schemas.openxmlformats.org/markup-compatibility/2006">
          <mc:Choice xmlns:a14="http://schemas.microsoft.com/office/drawing/2010/main" Requires="a14">
            <p:sp>
              <p:nvSpPr>
                <p:cNvPr id="27" name="TextBox 26"/>
                <p:cNvSpPr txBox="1"/>
                <p:nvPr/>
              </p:nvSpPr>
              <p:spPr>
                <a:xfrm>
                  <a:off x="2377693" y="5723387"/>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𝜂</m:t>
                        </m:r>
                      </m:oMath>
                    </m:oMathPara>
                  </a14:m>
                  <a:endParaRPr lang="en-US" sz="1080" dirty="0"/>
                </a:p>
              </p:txBody>
            </p:sp>
          </mc:Choice>
          <mc:Fallback>
            <p:sp>
              <p:nvSpPr>
                <p:cNvPr id="27" name="TextBox 26"/>
                <p:cNvSpPr txBox="1">
                  <a:spLocks noRot="1" noChangeAspect="1" noMove="1" noResize="1" noEditPoints="1" noAdjustHandles="1" noChangeArrowheads="1" noChangeShapeType="1" noTextEdit="1"/>
                </p:cNvSpPr>
                <p:nvPr/>
              </p:nvSpPr>
              <p:spPr>
                <a:xfrm>
                  <a:off x="2377693" y="5723387"/>
                  <a:ext cx="190500" cy="8376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715423" y="5079928"/>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𝜙</m:t>
                        </m:r>
                      </m:oMath>
                    </m:oMathPara>
                  </a14:m>
                  <a:endParaRPr lang="en-US" sz="1890" dirty="0"/>
                </a:p>
              </p:txBody>
            </p:sp>
          </mc:Choice>
          <mc:Fallback>
            <p:sp>
              <p:nvSpPr>
                <p:cNvPr id="28" name="TextBox 27"/>
                <p:cNvSpPr txBox="1">
                  <a:spLocks noRot="1" noChangeAspect="1" noMove="1" noResize="1" noEditPoints="1" noAdjustHandles="1" noChangeArrowheads="1" noChangeShapeType="1" noTextEdit="1"/>
                </p:cNvSpPr>
                <p:nvPr/>
              </p:nvSpPr>
              <p:spPr>
                <a:xfrm>
                  <a:off x="171542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799460" y="4415540"/>
                  <a:ext cx="1324385" cy="11966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1800">
                            <a:latin typeface="Cambria Math" charset="0"/>
                            <a:ea typeface="CMU Serif Extra BoldNonextended" charset="0"/>
                            <a:cs typeface="CMU Serif Extra BoldNonextended" charset="0"/>
                          </a:rPr>
                          <m:t>Gluon</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Colorflow</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Energy</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Image</m:t>
                        </m:r>
                      </m:oMath>
                    </m:oMathPara>
                  </a14:m>
                  <a:endParaRPr lang="en-US" sz="1800" dirty="0">
                    <a:latin typeface="CMU Serif Extra BoldNonextended" charset="0"/>
                    <a:ea typeface="CMU Serif Extra BoldNonextended" charset="0"/>
                    <a:cs typeface="CMU Serif Extra BoldNonextended" charset="0"/>
                  </a:endParaRPr>
                </a:p>
              </p:txBody>
            </p:sp>
          </mc:Choice>
          <mc:Fallback>
            <p:sp>
              <p:nvSpPr>
                <p:cNvPr id="29" name="TextBox 28"/>
                <p:cNvSpPr txBox="1">
                  <a:spLocks noRot="1" noChangeAspect="1" noMove="1" noResize="1" noEditPoints="1" noAdjustHandles="1" noChangeArrowheads="1" noChangeShapeType="1" noTextEdit="1"/>
                </p:cNvSpPr>
                <p:nvPr/>
              </p:nvSpPr>
              <p:spPr>
                <a:xfrm>
                  <a:off x="1799460" y="4415540"/>
                  <a:ext cx="1324385" cy="119664"/>
                </a:xfrm>
                <a:prstGeom prst="rect">
                  <a:avLst/>
                </a:prstGeom>
                <a:blipFill rotWithShape="0">
                  <a:blip r:embed="rId12"/>
                  <a:stretch>
                    <a:fillRect t="-100000" b="-121667"/>
                  </a:stretch>
                </a:blipFill>
              </p:spPr>
              <p:txBody>
                <a:bodyPr/>
                <a:lstStyle/>
                <a:p>
                  <a:r>
                    <a:rPr lang="en-US">
                      <a:noFill/>
                    </a:rPr>
                    <a:t> </a:t>
                  </a:r>
                </a:p>
              </p:txBody>
            </p:sp>
          </mc:Fallback>
        </mc:AlternateContent>
      </p:grpSp>
      <p:sp>
        <p:nvSpPr>
          <p:cNvPr id="36" name="TextBox 35"/>
          <p:cNvSpPr txBox="1"/>
          <p:nvPr/>
        </p:nvSpPr>
        <p:spPr>
          <a:xfrm>
            <a:off x="4865916" y="4510238"/>
            <a:ext cx="552150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The ATLAS detector at the Large Hadron Collider, recording energy snapshots of 40 million proton-proton collisions a second, is tasked to finding the elusive Higgs boson subatomic particle. In a super-                     </a:t>
            </a:r>
            <a:r>
              <a:rPr lang="en-US" sz="3000" dirty="0">
                <a:solidFill>
                  <a:schemeClr val="bg1"/>
                </a:solidFill>
                <a:latin typeface="CMU Serif Roman" charset="0"/>
                <a:ea typeface="CMU Serif Roman" charset="0"/>
                <a:cs typeface="CMU Serif Roman" charset="0"/>
              </a:rPr>
              <a:t>j</a:t>
            </a:r>
          </a:p>
        </p:txBody>
      </p:sp>
      <mc:AlternateContent xmlns:mc="http://schemas.openxmlformats.org/markup-compatibility/2006">
        <mc:Choice xmlns:a14="http://schemas.microsoft.com/office/drawing/2010/main" Requires="a14">
          <p:sp>
            <p:nvSpPr>
              <p:cNvPr id="38" name="TextBox 37"/>
              <p:cNvSpPr txBox="1"/>
              <p:nvPr/>
            </p:nvSpPr>
            <p:spPr>
              <a:xfrm>
                <a:off x="491382" y="16485931"/>
                <a:ext cx="10117258" cy="4708981"/>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In collaboration with ATLAS we were given access to energy images for both Higgs boson and gluon decay. We had 50,000 25x25 and 100x100 pixel images in </a:t>
                </a:r>
                <a14:m>
                  <m:oMath xmlns:m="http://schemas.openxmlformats.org/officeDocument/2006/math">
                    <m:r>
                      <a:rPr lang="en-US" sz="3000" i="1">
                        <a:latin typeface="Cambria Math" charset="0"/>
                        <a:ea typeface="CMU Serif Roman" charset="0"/>
                        <a:cs typeface="CMU Serif Roman" charset="0"/>
                      </a:rPr>
                      <m:t>𝜂</m:t>
                    </m:r>
                  </m:oMath>
                </a14:m>
                <a:r>
                  <a:rPr lang="en-US" sz="3000" dirty="0">
                    <a:latin typeface="CMU Serif Roman" charset="0"/>
                    <a:ea typeface="CMU Serif Roman" charset="0"/>
                    <a:cs typeface="CMU Serif Roman" charset="0"/>
                  </a:rPr>
                  <a:t> and </a:t>
                </a:r>
                <a14:m>
                  <m:oMath xmlns:m="http://schemas.openxmlformats.org/officeDocument/2006/math">
                    <m:r>
                      <a:rPr lang="en-US" sz="3000" i="1">
                        <a:latin typeface="Cambria Math" charset="0"/>
                        <a:ea typeface="CMU Serif Roman" charset="0"/>
                        <a:cs typeface="CMU Serif Roman" charset="0"/>
                      </a:rPr>
                      <m:t>𝜙</m:t>
                    </m:r>
                    <m:r>
                      <a:rPr lang="en-US" sz="3000" i="1">
                        <a:latin typeface="Cambria Math" charset="0"/>
                        <a:ea typeface="CMU Serif Roman" charset="0"/>
                        <a:cs typeface="CMU Serif Roman" charset="0"/>
                      </a:rPr>
                      <m:t> </m:t>
                    </m:r>
                  </m:oMath>
                </a14:m>
                <a:r>
                  <a:rPr lang="en-US" sz="3000" dirty="0">
                    <a:latin typeface="CMU Serif Roman" charset="0"/>
                    <a:ea typeface="CMU Serif Roman" charset="0"/>
                    <a:cs typeface="CMU Serif Roman" charset="0"/>
                  </a:rPr>
                  <a:t>cylindrical </a:t>
                </a:r>
                <a:r>
                  <a:rPr lang="en-US" sz="3000" dirty="0">
                    <a:latin typeface="CMU Serif Roman" charset="0"/>
                    <a:ea typeface="CMU Serif Roman" charset="0"/>
                    <a:cs typeface="CMU Serif Roman" charset="0"/>
                  </a:rPr>
                  <a:t>coordinates. These </a:t>
                </a:r>
                <a:r>
                  <a:rPr lang="en-US" sz="3000" dirty="0">
                    <a:latin typeface="CMU Serif Roman" charset="0"/>
                    <a:ea typeface="CMU Serif Roman" charset="0"/>
                    <a:cs typeface="CMU Serif Roman" charset="0"/>
                  </a:rPr>
                  <a:t>were pre-processed so that the jet center is at the center of an image, with resonance being kept constant in every sampled data </a:t>
                </a:r>
                <a:r>
                  <a:rPr lang="en-US" sz="3000" dirty="0">
                    <a:latin typeface="CMU Serif Roman" charset="0"/>
                    <a:ea typeface="CMU Serif Roman" charset="0"/>
                    <a:cs typeface="CMU Serif Roman" charset="0"/>
                  </a:rPr>
                  <a:t>point. The nature </a:t>
                </a:r>
                <a:r>
                  <a:rPr lang="en-US" sz="3000" dirty="0">
                    <a:latin typeface="CMU Serif Roman" charset="0"/>
                    <a:ea typeface="CMU Serif Roman" charset="0"/>
                    <a:cs typeface="CMU Serif Roman" charset="0"/>
                  </a:rPr>
                  <a:t>of the electromagnetic mechanism of jet pull energy observation leads </a:t>
                </a:r>
                <a:r>
                  <a:rPr lang="en-US" sz="3000" dirty="0">
                    <a:latin typeface="CMU Serif Roman" charset="0"/>
                    <a:ea typeface="CMU Serif Roman" charset="0"/>
                    <a:cs typeface="CMU Serif Roman" charset="0"/>
                  </a:rPr>
                  <a:t>the larger images to </a:t>
                </a:r>
                <a:r>
                  <a:rPr lang="en-US" sz="3000" dirty="0">
                    <a:latin typeface="CMU Serif Roman" charset="0"/>
                    <a:ea typeface="CMU Serif Roman" charset="0"/>
                    <a:cs typeface="CMU Serif Roman" charset="0"/>
                  </a:rPr>
                  <a:t>less accurately detect charged </a:t>
                </a:r>
                <a:r>
                  <a:rPr lang="en-US" sz="3000" dirty="0">
                    <a:latin typeface="CMU Serif Roman" charset="0"/>
                    <a:ea typeface="CMU Serif Roman" charset="0"/>
                    <a:cs typeface="CMU Serif Roman" charset="0"/>
                  </a:rPr>
                  <a:t>particles. </a:t>
                </a:r>
                <a:r>
                  <a:rPr lang="en-US" sz="3000" dirty="0">
                    <a:latin typeface="CMU Serif Roman" charset="0"/>
                    <a:ea typeface="CMU Serif Roman" charset="0"/>
                    <a:cs typeface="CMU Serif Roman" charset="0"/>
                  </a:rPr>
                  <a:t>Thus, there is an inherent balance between higher </a:t>
                </a:r>
                <a:r>
                  <a:rPr lang="en-US" sz="3000" dirty="0">
                    <a:latin typeface="CMU Serif Roman" charset="0"/>
                    <a:ea typeface="CMU Serif Roman" charset="0"/>
                    <a:cs typeface="CMU Serif Roman" charset="0"/>
                  </a:rPr>
                  <a:t>resolution and </a:t>
                </a:r>
                <a:r>
                  <a:rPr lang="en-US" sz="3000" dirty="0">
                    <a:latin typeface="CMU Serif Roman" charset="0"/>
                    <a:ea typeface="CMU Serif Roman" charset="0"/>
                    <a:cs typeface="CMU Serif Roman" charset="0"/>
                  </a:rPr>
                  <a:t>lower quality of </a:t>
                </a:r>
                <a:r>
                  <a:rPr lang="en-US" sz="3000" dirty="0">
                    <a:latin typeface="CMU Serif Roman" charset="0"/>
                    <a:ea typeface="CMU Serif Roman" charset="0"/>
                    <a:cs typeface="CMU Serif Roman" charset="0"/>
                  </a:rPr>
                  <a:t>information. </a:t>
                </a:r>
                <a:endParaRPr lang="en-US" sz="3000" dirty="0">
                  <a:latin typeface="CMU Serif Roman" charset="0"/>
                  <a:ea typeface="CMU Serif Roman" charset="0"/>
                  <a:cs typeface="CMU Serif Roman"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491382" y="16485931"/>
                <a:ext cx="10117258" cy="4708981"/>
              </a:xfrm>
              <a:prstGeom prst="rect">
                <a:avLst/>
              </a:prstGeom>
              <a:blipFill rotWithShape="0">
                <a:blip r:embed="rId13"/>
                <a:stretch>
                  <a:fillRect l="-1447" t="-1682" r="-1386" b="-2975"/>
                </a:stretch>
              </a:blipFill>
            </p:spPr>
            <p:txBody>
              <a:bodyPr/>
              <a:lstStyle/>
              <a:p>
                <a:r>
                  <a:rPr lang="en-US">
                    <a:noFill/>
                  </a:rPr>
                  <a:t> </a:t>
                </a:r>
              </a:p>
            </p:txBody>
          </p:sp>
        </mc:Fallback>
      </mc:AlternateContent>
      <p:sp>
        <p:nvSpPr>
          <p:cNvPr id="39" name="TextBox 38"/>
          <p:cNvSpPr txBox="1"/>
          <p:nvPr/>
        </p:nvSpPr>
        <p:spPr>
          <a:xfrm>
            <a:off x="622011" y="7752094"/>
            <a:ext cx="9765410" cy="286232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charged state, the particle decays in observable ways. By measuring and analyzing the energy patterns of this decay we can identify the subatomic particle itself. Discovering the Higgs boson would validate a generation of scientific thought in particle physics and alter our understanding of mass as a physical property.</a:t>
            </a:r>
            <a:endParaRPr lang="en-US" sz="3000" dirty="0">
              <a:latin typeface="CMU Serif Roman" charset="0"/>
              <a:ea typeface="CMU Serif Roman" charset="0"/>
              <a:cs typeface="CMU Serif Roman" charset="0"/>
            </a:endParaRPr>
          </a:p>
        </p:txBody>
      </p:sp>
      <p:sp>
        <p:nvSpPr>
          <p:cNvPr id="41" name="TextBox 40"/>
          <p:cNvSpPr txBox="1"/>
          <p:nvPr/>
        </p:nvSpPr>
        <p:spPr>
          <a:xfrm>
            <a:off x="11365661" y="4634752"/>
            <a:ext cx="10187068" cy="193899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Current state-of-the-art runs Fisher Discriminant Analysis on pull data, a feature class which characterizes the superstructure of the particle collision events. This classification method has a AUC of 0.686.</a:t>
            </a:r>
            <a:endParaRPr lang="en-US" sz="3000" dirty="0">
              <a:latin typeface="CMU Serif Roman" charset="0"/>
              <a:ea typeface="CMU Serif Roman" charset="0"/>
              <a:cs typeface="CMU Serif Roman" charset="0"/>
            </a:endParaRPr>
          </a:p>
        </p:txBody>
      </p:sp>
      <p:sp>
        <p:nvSpPr>
          <p:cNvPr id="42" name="TextBox 41"/>
          <p:cNvSpPr txBox="1"/>
          <p:nvPr/>
        </p:nvSpPr>
        <p:spPr>
          <a:xfrm>
            <a:off x="11460946" y="14275882"/>
            <a:ext cx="10187068" cy="7478970"/>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achieved an AUC of 0.867 by running an </a:t>
            </a:r>
            <a:r>
              <a:rPr lang="en-US" sz="3000" dirty="0" err="1">
                <a:latin typeface="CMU Serif Roman" charset="0"/>
                <a:ea typeface="CMU Serif Roman" charset="0"/>
                <a:cs typeface="CMU Serif Roman" charset="0"/>
              </a:rPr>
              <a:t>AdaBoost</a:t>
            </a:r>
            <a:r>
              <a:rPr lang="en-US" sz="3000" dirty="0">
                <a:latin typeface="CMU Serif Roman" charset="0"/>
                <a:ea typeface="CMU Serif Roman" charset="0"/>
                <a:cs typeface="CMU Serif Roman" charset="0"/>
              </a:rPr>
              <a:t> tree algorithm with its base estimator being a Random Forest classifier on the </a:t>
            </a:r>
            <a:r>
              <a:rPr lang="en-US" sz="3000" dirty="0" err="1">
                <a:latin typeface="CMU Serif Roman" charset="0"/>
                <a:ea typeface="CMU Serif Roman" charset="0"/>
                <a:cs typeface="CMU Serif Roman" charset="0"/>
              </a:rPr>
              <a:t>vectorized</a:t>
            </a:r>
            <a:r>
              <a:rPr lang="en-US" sz="3000" dirty="0">
                <a:latin typeface="CMU Serif Roman" charset="0"/>
                <a:ea typeface="CMU Serif Roman" charset="0"/>
                <a:cs typeface="CMU Serif Roman" charset="0"/>
              </a:rPr>
              <a:t> images. The </a:t>
            </a:r>
            <a:r>
              <a:rPr lang="en-US" sz="3000" dirty="0" err="1">
                <a:latin typeface="CMU Serif Roman" charset="0"/>
                <a:ea typeface="CMU Serif Roman" charset="0"/>
                <a:cs typeface="CMU Serif Roman" charset="0"/>
              </a:rPr>
              <a:t>AdaBoost</a:t>
            </a:r>
            <a:r>
              <a:rPr lang="en-US" sz="3000" dirty="0">
                <a:latin typeface="CMU Serif Roman" charset="0"/>
                <a:ea typeface="CMU Serif Roman" charset="0"/>
                <a:cs typeface="CMU Serif Roman" charset="0"/>
              </a:rPr>
              <a:t> classifier is an adaptive model that runs weaker learning algorithms, tweaking them and combining them into a weighted sum classifier that is sensitive to outliers and noise. </a:t>
            </a:r>
            <a:r>
              <a:rPr lang="en-US" sz="3000" dirty="0">
                <a:latin typeface="CMU Serif Roman" charset="0"/>
                <a:ea typeface="CMU Serif Roman" charset="0"/>
                <a:cs typeface="CMU Serif Roman" charset="0"/>
              </a:rPr>
              <a:t>This method of classification is significantly better than current state-of-the-art models, as is evident in the figure above. </a:t>
            </a:r>
            <a:endParaRPr lang="en-US" sz="3000" dirty="0" smtClean="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a:p>
            <a:pPr algn="just"/>
            <a:r>
              <a:rPr lang="en-US" sz="3000" dirty="0">
                <a:latin typeface="CMU Serif Roman" charset="0"/>
                <a:ea typeface="CMU Serif Roman" charset="0"/>
                <a:cs typeface="CMU Serif Roman" charset="0"/>
              </a:rPr>
              <a:t>The finer granularity dataset did not lead to better classification, indicating that the higher resolution did not offset the loss of information that came as a result of larger images.</a:t>
            </a:r>
          </a:p>
          <a:p>
            <a:pPr algn="just"/>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grpSp>
        <p:nvGrpSpPr>
          <p:cNvPr id="49" name="Group 48"/>
          <p:cNvGrpSpPr/>
          <p:nvPr/>
        </p:nvGrpSpPr>
        <p:grpSpPr>
          <a:xfrm>
            <a:off x="23774399" y="13593496"/>
            <a:ext cx="7707088" cy="3574228"/>
            <a:chOff x="8687102" y="4376927"/>
            <a:chExt cx="2854477" cy="1323788"/>
          </a:xfrm>
        </p:grpSpPr>
        <p:pic>
          <p:nvPicPr>
            <p:cNvPr id="43" name="Picture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54543" y="4600250"/>
              <a:ext cx="1187036" cy="1095018"/>
            </a:xfrm>
            <a:prstGeom prst="rect">
              <a:avLst/>
            </a:prstGeom>
            <a:ln>
              <a:solidFill>
                <a:schemeClr val="tx1"/>
              </a:solidFill>
            </a:ln>
          </p:spPr>
        </p:pic>
        <p:pic>
          <p:nvPicPr>
            <p:cNvPr id="44" name="Picture 43"/>
            <p:cNvPicPr>
              <a:picLocks noChangeAspect="1"/>
            </p:cNvPicPr>
            <p:nvPr/>
          </p:nvPicPr>
          <p:blipFill rotWithShape="1">
            <a:blip r:embed="rId6">
              <a:extLst>
                <a:ext uri="{28A0092B-C50C-407E-A947-70E740481C1C}">
                  <a14:useLocalDpi xmlns:a14="http://schemas.microsoft.com/office/drawing/2010/main" val="0"/>
                </a:ext>
              </a:extLst>
            </a:blip>
            <a:srcRect l="21736" t="10922" r="19867" b="10660"/>
            <a:stretch/>
          </p:blipFill>
          <p:spPr>
            <a:xfrm>
              <a:off x="8687102" y="4602469"/>
              <a:ext cx="1090455" cy="1098246"/>
            </a:xfrm>
            <a:prstGeom prst="rect">
              <a:avLst/>
            </a:prstGeom>
            <a:ln>
              <a:solidFill>
                <a:schemeClr val="tx1"/>
              </a:solidFill>
            </a:ln>
          </p:spPr>
        </p:pic>
        <p:sp>
          <p:nvSpPr>
            <p:cNvPr id="45" name="Right Arrow 44"/>
            <p:cNvSpPr/>
            <p:nvPr/>
          </p:nvSpPr>
          <p:spPr>
            <a:xfrm>
              <a:off x="9960077" y="4919978"/>
              <a:ext cx="282838" cy="237211"/>
            </a:xfrm>
            <a:prstGeom prst="rightArrow">
              <a:avLst/>
            </a:prstGeom>
            <a:solidFill>
              <a:schemeClr val="bg1"/>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sp>
          <p:nvSpPr>
            <p:cNvPr id="47" name="TextBox 46"/>
            <p:cNvSpPr txBox="1"/>
            <p:nvPr/>
          </p:nvSpPr>
          <p:spPr>
            <a:xfrm>
              <a:off x="8704020" y="4377314"/>
              <a:ext cx="916593" cy="157308"/>
            </a:xfrm>
            <a:prstGeom prst="rect">
              <a:avLst/>
            </a:prstGeom>
            <a:noFill/>
          </p:spPr>
          <p:txBody>
            <a:bodyPr wrap="square" rtlCol="0">
              <a:spAutoFit/>
            </a:bodyPr>
            <a:lstStyle/>
            <a:p>
              <a:pPr algn="ctr"/>
              <a:r>
                <a:rPr lang="en-US" sz="2160" dirty="0" err="1">
                  <a:latin typeface="CMU Serif Roman" charset="0"/>
                  <a:ea typeface="CMU Serif Roman" charset="0"/>
                  <a:cs typeface="CMU Serif Roman" charset="0"/>
                </a:rPr>
                <a:t>Colorflow</a:t>
              </a:r>
              <a:r>
                <a:rPr lang="en-US" sz="2160" dirty="0">
                  <a:latin typeface="CMU Serif Roman" charset="0"/>
                  <a:ea typeface="CMU Serif Roman" charset="0"/>
                  <a:cs typeface="CMU Serif Roman" charset="0"/>
                </a:rPr>
                <a:t> Image</a:t>
              </a:r>
              <a:endParaRPr lang="en-US" sz="2160" dirty="0">
                <a:latin typeface="CMU Serif Roman" charset="0"/>
                <a:ea typeface="CMU Serif Roman" charset="0"/>
                <a:cs typeface="CMU Serif Roman" charset="0"/>
              </a:endParaRPr>
            </a:p>
          </p:txBody>
        </p:sp>
        <p:sp>
          <p:nvSpPr>
            <p:cNvPr id="48" name="TextBox 47"/>
            <p:cNvSpPr txBox="1"/>
            <p:nvPr/>
          </p:nvSpPr>
          <p:spPr>
            <a:xfrm>
              <a:off x="10476986" y="4376927"/>
              <a:ext cx="942150" cy="157308"/>
            </a:xfrm>
            <a:prstGeom prst="rect">
              <a:avLst/>
            </a:prstGeom>
            <a:noFill/>
          </p:spPr>
          <p:txBody>
            <a:bodyPr wrap="square" rtlCol="0">
              <a:spAutoFit/>
            </a:bodyPr>
            <a:lstStyle/>
            <a:p>
              <a:pPr algn="ctr"/>
              <a:r>
                <a:rPr lang="en-US" sz="2160" dirty="0">
                  <a:latin typeface="CMU Serif Roman" charset="0"/>
                  <a:ea typeface="CMU Serif Roman" charset="0"/>
                  <a:cs typeface="CMU Serif Roman" charset="0"/>
                </a:rPr>
                <a:t>FAST </a:t>
              </a:r>
              <a:r>
                <a:rPr lang="en-US" sz="2160" dirty="0" err="1">
                  <a:latin typeface="CMU Serif Roman" charset="0"/>
                  <a:ea typeface="CMU Serif Roman" charset="0"/>
                  <a:cs typeface="CMU Serif Roman" charset="0"/>
                </a:rPr>
                <a:t>Keypoints</a:t>
              </a:r>
              <a:endParaRPr lang="en-US" sz="2160" dirty="0">
                <a:latin typeface="CMU Serif Roman" charset="0"/>
                <a:ea typeface="CMU Serif Roman" charset="0"/>
                <a:cs typeface="CMU Serif Roman" charset="0"/>
              </a:endParaRPr>
            </a:p>
          </p:txBody>
        </p:sp>
      </p:grpSp>
      <p:sp>
        <p:nvSpPr>
          <p:cNvPr id="50" name="TextBox 49"/>
          <p:cNvSpPr txBox="1"/>
          <p:nvPr/>
        </p:nvSpPr>
        <p:spPr>
          <a:xfrm>
            <a:off x="22428018" y="17484459"/>
            <a:ext cx="1018706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experimented with various image descriptors, including ORB, BRIEF, and SIFT for the higher granularity images, with unsatisfactory results, achieving an AUC of only 0.550. These descriptors weren’t able to capture many of the nuances of the sparse pixel matrices. Image histograms of pixel density also proved unsuccessful, resulting in an AUC score of 0.660. </a:t>
            </a:r>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977658" y="4445669"/>
            <a:ext cx="5413870" cy="4437175"/>
          </a:xfrm>
          <a:prstGeom prst="rect">
            <a:avLst/>
          </a:prstGeom>
        </p:spPr>
      </p:pic>
      <p:pic>
        <p:nvPicPr>
          <p:cNvPr id="19" name="Picture 18"/>
          <p:cNvPicPr>
            <a:picLocks noChangeAspect="1"/>
          </p:cNvPicPr>
          <p:nvPr/>
        </p:nvPicPr>
        <p:blipFill rotWithShape="1">
          <a:blip r:embed="rId16">
            <a:extLst>
              <a:ext uri="{28A0092B-C50C-407E-A947-70E740481C1C}">
                <a14:useLocalDpi xmlns:a14="http://schemas.microsoft.com/office/drawing/2010/main" val="0"/>
              </a:ext>
            </a:extLst>
          </a:blip>
          <a:srcRect l="6283" r="8558"/>
          <a:stretch/>
        </p:blipFill>
        <p:spPr>
          <a:xfrm>
            <a:off x="11006642" y="6944439"/>
            <a:ext cx="10820400" cy="6960747"/>
          </a:xfrm>
          <a:prstGeom prst="rect">
            <a:avLst/>
          </a:prstGeom>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987684" y="4509842"/>
            <a:ext cx="5828556" cy="4371419"/>
          </a:xfrm>
          <a:prstGeom prst="rect">
            <a:avLst/>
          </a:prstGeom>
        </p:spPr>
      </p:pic>
      <p:sp>
        <p:nvSpPr>
          <p:cNvPr id="46" name="TextBox 45"/>
          <p:cNvSpPr txBox="1"/>
          <p:nvPr/>
        </p:nvSpPr>
        <p:spPr>
          <a:xfrm>
            <a:off x="22393193" y="9091616"/>
            <a:ext cx="1018706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evaluated many different supervised learning classification methods for this project and ended up finding decision tree models to be the most successful. Interestingly, the final model excelled even with very little training data, indicating that even just a handful of samples have enough information to make these decision tree classifiers reach their full potential.</a:t>
            </a:r>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spTree>
    <p:extLst>
      <p:ext uri="{BB962C8B-B14F-4D97-AF65-F5344CB8AC3E}">
        <p14:creationId xmlns:p14="http://schemas.microsoft.com/office/powerpoint/2010/main" val="904872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1198</TotalTime>
  <Words>490</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 Math</vt:lpstr>
      <vt:lpstr>CMU Serif Extra BoldNonextended</vt:lpstr>
      <vt:lpstr>CMU Serif Roman</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Apostolatos</dc:creator>
  <cp:lastModifiedBy>Anton Apostolatos</cp:lastModifiedBy>
  <cp:revision>35</cp:revision>
  <cp:lastPrinted>2015-12-02T21:12:43Z</cp:lastPrinted>
  <dcterms:created xsi:type="dcterms:W3CDTF">2015-11-18T14:16:33Z</dcterms:created>
  <dcterms:modified xsi:type="dcterms:W3CDTF">2015-12-02T22:13:43Z</dcterms:modified>
</cp:coreProperties>
</file>